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9"/>
  </p:normalViewPr>
  <p:slideViewPr>
    <p:cSldViewPr snapToGrid="0">
      <p:cViewPr varScale="1">
        <p:scale>
          <a:sx n="87" d="100"/>
          <a:sy n="87" d="100"/>
        </p:scale>
        <p:origin x="10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4F87F-6F0F-684B-9C35-657B295ACC25}" type="datetimeFigureOut">
              <a:rPr lang="en-PK" smtClean="0"/>
              <a:t>13/10/2024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B28F3-6A95-E948-BCC2-35B2FAFFEA99}" type="slidenum">
              <a:rPr lang="en-PK" smtClean="0"/>
              <a:t>‹#›</a:t>
            </a:fld>
            <a:endParaRPr lang="en-PK"/>
          </a:p>
        </p:txBody>
      </p:sp>
    </p:spTree>
    <p:extLst>
      <p:ext uri="{BB962C8B-B14F-4D97-AF65-F5344CB8AC3E}">
        <p14:creationId xmlns:p14="http://schemas.microsoft.com/office/powerpoint/2010/main" val="4208477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03B28F3-6A95-E948-BCC2-35B2FAFFEA99}" type="slidenum">
              <a:rPr lang="en-PK" smtClean="0"/>
              <a:t>5</a:t>
            </a:fld>
            <a:endParaRPr lang="en-PK"/>
          </a:p>
        </p:txBody>
      </p:sp>
    </p:spTree>
    <p:extLst>
      <p:ext uri="{BB962C8B-B14F-4D97-AF65-F5344CB8AC3E}">
        <p14:creationId xmlns:p14="http://schemas.microsoft.com/office/powerpoint/2010/main" val="208369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03B28F3-6A95-E948-BCC2-35B2FAFFEA99}" type="slidenum">
              <a:rPr lang="en-PK" smtClean="0"/>
              <a:t>11</a:t>
            </a:fld>
            <a:endParaRPr lang="en-PK"/>
          </a:p>
        </p:txBody>
      </p:sp>
    </p:spTree>
    <p:extLst>
      <p:ext uri="{BB962C8B-B14F-4D97-AF65-F5344CB8AC3E}">
        <p14:creationId xmlns:p14="http://schemas.microsoft.com/office/powerpoint/2010/main" val="292563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422F-809C-E68A-E439-5F7CB5B0CDB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1B17636E-83EF-DCA6-684E-1E848C8F5B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0DCBCD40-1628-F553-F9AC-842F018A2777}"/>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56BE1BEB-785F-E24F-E97A-4920D6103C9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ABE3801-87D9-3F62-EF79-6303CE4EB345}"/>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1155507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AFAD-CEFF-BA98-FBC2-2B549934D2E5}"/>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C40E1587-E572-C355-4ECF-40E5537A95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5B3CFE00-3950-A20A-4C72-A8DD2EEFBADE}"/>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99084910-7ED1-3C08-8FA4-A86A0045C03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17607DB-70DD-4B93-C310-3FE2D7926703}"/>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222954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8088F-386F-010A-4B58-899BC6913F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5D5DBDD6-0B61-60D6-C3A4-072472A1D55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D6CE527F-D760-9EC0-024E-141FCB507015}"/>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DFD791F4-AA5D-86FF-9872-A5ECF9DEADB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B1456F0-6AAB-4BF6-A768-689ACD575C43}"/>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535154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B211-5A0A-DF3C-FE59-CB0948B4312A}"/>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7AA18154-F808-FA54-2243-63FA6BFB372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01E40614-B049-617A-FCDA-4C0D84BD290A}"/>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4B56703E-6C9C-7EFD-351A-F4488CCD164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3E1CBC1-1A6E-3AB9-2A91-3FEF7FA0C7A4}"/>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115486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2EBD-B762-D342-41CC-706248830B5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6A6DA3C3-D327-1021-EA59-89AABEAB21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359400-7D05-8964-B4CF-3FFB883898E1}"/>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3F226C7E-A3EA-F28D-E158-86089553AB5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29F89B55-9590-EBA1-ED97-911C344C1A87}"/>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88442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EF99-1E83-4526-6C23-2D3961548FB4}"/>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1572B3FF-6705-B12A-91E7-279976515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FA69F7C8-524C-265B-CB55-0175165BC0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B5AEA85B-93A6-B50F-5065-32B315F692AE}"/>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6" name="Footer Placeholder 5">
            <a:extLst>
              <a:ext uri="{FF2B5EF4-FFF2-40B4-BE49-F238E27FC236}">
                <a16:creationId xmlns:a16="http://schemas.microsoft.com/office/drawing/2014/main" id="{89D13F75-822E-8147-F433-57263F9EEB5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B72AFED6-7404-687C-94BF-F5B5AF3E05FC}"/>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3530315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C34D-25BD-6BEC-B20E-6467AB37DEC5}"/>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104C145A-CC50-D46A-005B-56CC78668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D66620A-DA99-286E-223F-EB46EE94B4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AF0DC3A3-CD9E-1E0F-5418-C3DC9E2850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F306F6-8A79-1E16-A913-4FE8747629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296C2FE2-24C4-0507-01C6-6ECDE108EE6E}"/>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8" name="Footer Placeholder 7">
            <a:extLst>
              <a:ext uri="{FF2B5EF4-FFF2-40B4-BE49-F238E27FC236}">
                <a16:creationId xmlns:a16="http://schemas.microsoft.com/office/drawing/2014/main" id="{7C5E7CBD-F65E-847C-F674-1CAECA475727}"/>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6E9FFE93-8847-16BB-9114-E5140F50105B}"/>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114147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0F99-E804-33E1-AC88-9610C65A14A3}"/>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6020A575-55FA-1F17-33EF-E88A94552867}"/>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4" name="Footer Placeholder 3">
            <a:extLst>
              <a:ext uri="{FF2B5EF4-FFF2-40B4-BE49-F238E27FC236}">
                <a16:creationId xmlns:a16="http://schemas.microsoft.com/office/drawing/2014/main" id="{2776A66A-FCDD-4161-3C10-63463307D698}"/>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5F297043-AC61-6C55-E8C5-F29C1AB0783B}"/>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73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BF4825-643E-D816-742A-AB60A9497407}"/>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3" name="Footer Placeholder 2">
            <a:extLst>
              <a:ext uri="{FF2B5EF4-FFF2-40B4-BE49-F238E27FC236}">
                <a16:creationId xmlns:a16="http://schemas.microsoft.com/office/drawing/2014/main" id="{3C0DB193-5176-7D34-DF2D-CAA087FE168C}"/>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3561D38A-250D-9ABF-CF47-6B9ADD0B5AEC}"/>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30118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0F92-CBCF-46E8-31EC-7E8B4B703C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78934F36-2836-8B3B-33D2-AA2B7A9C8C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CB7EE12A-7919-E70A-7CA3-7D13624902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2B1CD8-4FEA-D1AE-45A0-6AE401494B9E}"/>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6" name="Footer Placeholder 5">
            <a:extLst>
              <a:ext uri="{FF2B5EF4-FFF2-40B4-BE49-F238E27FC236}">
                <a16:creationId xmlns:a16="http://schemas.microsoft.com/office/drawing/2014/main" id="{768CFC17-693E-86A7-1470-73272A3BDFE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CD7F8FC-DEDA-62A1-CB23-3B206B14835F}"/>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1898709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D01-7FBA-272D-21B2-8157BCFEC5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CA848ACD-1714-DF81-0AF9-737A1D55A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8A865BBE-07F6-4F67-9583-7321EB71D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A811DF-0BAE-74E5-1D36-964EAC40C7D7}"/>
              </a:ext>
            </a:extLst>
          </p:cNvPr>
          <p:cNvSpPr>
            <a:spLocks noGrp="1"/>
          </p:cNvSpPr>
          <p:nvPr>
            <p:ph type="dt" sz="half" idx="10"/>
          </p:nvPr>
        </p:nvSpPr>
        <p:spPr/>
        <p:txBody>
          <a:bodyPr/>
          <a:lstStyle/>
          <a:p>
            <a:fld id="{716DF3D6-B6BD-D141-B6DA-2CC92B2B6FF2}" type="datetimeFigureOut">
              <a:rPr lang="en-PK" smtClean="0"/>
              <a:t>13/10/2024</a:t>
            </a:fld>
            <a:endParaRPr lang="en-PK"/>
          </a:p>
        </p:txBody>
      </p:sp>
      <p:sp>
        <p:nvSpPr>
          <p:cNvPr id="6" name="Footer Placeholder 5">
            <a:extLst>
              <a:ext uri="{FF2B5EF4-FFF2-40B4-BE49-F238E27FC236}">
                <a16:creationId xmlns:a16="http://schemas.microsoft.com/office/drawing/2014/main" id="{DE6665E6-46F9-ABE8-2A0C-8F13FA68220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0A7B38D-B5DE-1E7C-450D-02C7935D4045}"/>
              </a:ext>
            </a:extLst>
          </p:cNvPr>
          <p:cNvSpPr>
            <a:spLocks noGrp="1"/>
          </p:cNvSpPr>
          <p:nvPr>
            <p:ph type="sldNum" sz="quarter" idx="12"/>
          </p:nvPr>
        </p:nvSpPr>
        <p:spPr/>
        <p:txBody>
          <a:bodyPr/>
          <a:lstStyle/>
          <a:p>
            <a:fld id="{E85E8AD3-3ABE-D84D-916C-C0DEFF70D1E4}" type="slidenum">
              <a:rPr lang="en-PK" smtClean="0"/>
              <a:t>‹#›</a:t>
            </a:fld>
            <a:endParaRPr lang="en-PK"/>
          </a:p>
        </p:txBody>
      </p:sp>
    </p:spTree>
    <p:extLst>
      <p:ext uri="{BB962C8B-B14F-4D97-AF65-F5344CB8AC3E}">
        <p14:creationId xmlns:p14="http://schemas.microsoft.com/office/powerpoint/2010/main" val="2568699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779FC0-294A-CD5C-D341-9CBB6181B1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60496EFA-A9BB-9C12-25A3-6E4918CD66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8358B25A-C3EE-E688-CD11-93B953584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6DF3D6-B6BD-D141-B6DA-2CC92B2B6FF2}" type="datetimeFigureOut">
              <a:rPr lang="en-PK" smtClean="0"/>
              <a:t>13/10/2024</a:t>
            </a:fld>
            <a:endParaRPr lang="en-PK"/>
          </a:p>
        </p:txBody>
      </p:sp>
      <p:sp>
        <p:nvSpPr>
          <p:cNvPr id="5" name="Footer Placeholder 4">
            <a:extLst>
              <a:ext uri="{FF2B5EF4-FFF2-40B4-BE49-F238E27FC236}">
                <a16:creationId xmlns:a16="http://schemas.microsoft.com/office/drawing/2014/main" id="{1E229999-FE5C-1E59-0193-3431448EBD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K"/>
          </a:p>
        </p:txBody>
      </p:sp>
      <p:sp>
        <p:nvSpPr>
          <p:cNvPr id="6" name="Slide Number Placeholder 5">
            <a:extLst>
              <a:ext uri="{FF2B5EF4-FFF2-40B4-BE49-F238E27FC236}">
                <a16:creationId xmlns:a16="http://schemas.microsoft.com/office/drawing/2014/main" id="{2C1F29D8-BCDB-DAFD-5213-80AB17433E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5E8AD3-3ABE-D84D-916C-C0DEFF70D1E4}" type="slidenum">
              <a:rPr lang="en-PK" smtClean="0"/>
              <a:t>‹#›</a:t>
            </a:fld>
            <a:endParaRPr lang="en-PK"/>
          </a:p>
        </p:txBody>
      </p:sp>
    </p:spTree>
    <p:extLst>
      <p:ext uri="{BB962C8B-B14F-4D97-AF65-F5344CB8AC3E}">
        <p14:creationId xmlns:p14="http://schemas.microsoft.com/office/powerpoint/2010/main" val="256773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openwiselearning.org/summer-2018-week-one/e_inverted-sdg-goals_icons-individual-rgb-0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profile-png/" TargetMode="External"/><Relationship Id="rId7" Type="http://schemas.openxmlformats.org/officeDocument/2006/relationships/hyperlink" Target="https://consultatiiladomiciliu.ro/intreaba-intai-medicul/"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pngall.com/tl/avatar-png"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frontiersin.org/articles/10.3389/fenrg.2020.00198/full" TargetMode="Externa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8242B-9224-CAF2-75A0-E76C4A88EBFC}"/>
              </a:ext>
            </a:extLst>
          </p:cNvPr>
          <p:cNvSpPr>
            <a:spLocks noGrp="1"/>
          </p:cNvSpPr>
          <p:nvPr>
            <p:ph type="ctrTitle"/>
          </p:nvPr>
        </p:nvSpPr>
        <p:spPr>
          <a:xfrm>
            <a:off x="5297762" y="640080"/>
            <a:ext cx="6251110" cy="3566160"/>
          </a:xfrm>
        </p:spPr>
        <p:txBody>
          <a:bodyPr anchor="b">
            <a:normAutofit/>
          </a:bodyPr>
          <a:lstStyle/>
          <a:p>
            <a:pPr algn="l"/>
            <a:r>
              <a:rPr lang="en-GB" sz="5400" dirty="0"/>
              <a:t>Accelerating Pakistan's Clean Energy Transformation</a:t>
            </a:r>
            <a:endParaRPr lang="en-PK" sz="5400" dirty="0"/>
          </a:p>
        </p:txBody>
      </p:sp>
      <p:sp>
        <p:nvSpPr>
          <p:cNvPr id="3" name="Subtitle 2">
            <a:extLst>
              <a:ext uri="{FF2B5EF4-FFF2-40B4-BE49-F238E27FC236}">
                <a16:creationId xmlns:a16="http://schemas.microsoft.com/office/drawing/2014/main" id="{1984F9B0-D122-D1F8-B71D-C569BB7E7199}"/>
              </a:ext>
            </a:extLst>
          </p:cNvPr>
          <p:cNvSpPr>
            <a:spLocks noGrp="1"/>
          </p:cNvSpPr>
          <p:nvPr>
            <p:ph type="subTitle" idx="1"/>
          </p:nvPr>
        </p:nvSpPr>
        <p:spPr>
          <a:xfrm>
            <a:off x="5297760" y="4636008"/>
            <a:ext cx="6251111" cy="1572768"/>
          </a:xfrm>
        </p:spPr>
        <p:txBody>
          <a:bodyPr>
            <a:normAutofit/>
          </a:bodyPr>
          <a:lstStyle/>
          <a:p>
            <a:pPr algn="l"/>
            <a:r>
              <a:rPr lang="en-GB" sz="2000" dirty="0"/>
              <a:t>Exploring 12 Years of Pakistan's Power Generation Data. Focus on Renewable Energy Growth, Solar Energy, and for Tracking Sustainable Development Goal (SDGs).</a:t>
            </a:r>
          </a:p>
        </p:txBody>
      </p:sp>
      <p:pic>
        <p:nvPicPr>
          <p:cNvPr id="5" name="Picture 4" descr="Wind turbines against blue sky">
            <a:extLst>
              <a:ext uri="{FF2B5EF4-FFF2-40B4-BE49-F238E27FC236}">
                <a16:creationId xmlns:a16="http://schemas.microsoft.com/office/drawing/2014/main" id="{ED31D31A-A558-28D9-4F8D-4A6C0D7A0DB3}"/>
              </a:ext>
            </a:extLst>
          </p:cNvPr>
          <p:cNvPicPr>
            <a:picLocks noChangeAspect="1"/>
          </p:cNvPicPr>
          <p:nvPr/>
        </p:nvPicPr>
        <p:blipFill>
          <a:blip r:embed="rId2"/>
          <a:srcRect l="31885" r="2193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sun with a power button&#10;&#10;Description automatically generated">
            <a:extLst>
              <a:ext uri="{FF2B5EF4-FFF2-40B4-BE49-F238E27FC236}">
                <a16:creationId xmlns:a16="http://schemas.microsoft.com/office/drawing/2014/main" id="{BC79945E-3499-E2C9-CE1C-D516FC25160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70287" y="79054"/>
            <a:ext cx="1122051" cy="1122051"/>
          </a:xfrm>
          <a:prstGeom prst="rect">
            <a:avLst/>
          </a:prstGeom>
        </p:spPr>
      </p:pic>
    </p:spTree>
    <p:extLst>
      <p:ext uri="{BB962C8B-B14F-4D97-AF65-F5344CB8AC3E}">
        <p14:creationId xmlns:p14="http://schemas.microsoft.com/office/powerpoint/2010/main" val="218657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387C1-C742-06CB-32F9-A32133F9DAAC}"/>
              </a:ext>
            </a:extLst>
          </p:cNvPr>
          <p:cNvSpPr>
            <a:spLocks noGrp="1"/>
          </p:cNvSpPr>
          <p:nvPr>
            <p:ph type="ctrTitle"/>
          </p:nvPr>
        </p:nvSpPr>
        <p:spPr>
          <a:xfrm>
            <a:off x="2197101" y="735283"/>
            <a:ext cx="4978399" cy="3165045"/>
          </a:xfrm>
        </p:spPr>
        <p:txBody>
          <a:bodyPr anchor="b">
            <a:normAutofit/>
          </a:bodyPr>
          <a:lstStyle/>
          <a:p>
            <a:pPr algn="l"/>
            <a:r>
              <a:rPr lang="en-GB" sz="5200"/>
              <a:t>Findings: Growth of Renewable Energy</a:t>
            </a:r>
            <a:endParaRPr lang="en-PK" sz="5200"/>
          </a:p>
        </p:txBody>
      </p:sp>
      <p:sp>
        <p:nvSpPr>
          <p:cNvPr id="3" name="Subtitle 2">
            <a:extLst>
              <a:ext uri="{FF2B5EF4-FFF2-40B4-BE49-F238E27FC236}">
                <a16:creationId xmlns:a16="http://schemas.microsoft.com/office/drawing/2014/main" id="{7C993A1A-7854-7801-CC80-5E42FD50B46A}"/>
              </a:ext>
            </a:extLst>
          </p:cNvPr>
          <p:cNvSpPr>
            <a:spLocks noGrp="1"/>
          </p:cNvSpPr>
          <p:nvPr>
            <p:ph type="subTitle" idx="1"/>
          </p:nvPr>
        </p:nvSpPr>
        <p:spPr>
          <a:xfrm>
            <a:off x="2197101" y="4078423"/>
            <a:ext cx="4978399" cy="2058657"/>
          </a:xfrm>
        </p:spPr>
        <p:txBody>
          <a:bodyPr>
            <a:normAutofit/>
          </a:bodyPr>
          <a:lstStyle/>
          <a:p>
            <a:pPr algn="l"/>
            <a:r>
              <a:rPr lang="en-GB" sz="1700"/>
              <a:t>Renewable energy has grown steadily, rising from 18,038 MWh in 2015 to 44,586 MWh by 2023, with solar power leading the way. In the first half of 2024, renewables generated 18,631 MWh. Over the past two years, We saw a notable decrease in CO2 emissions, reflecting the positive impact of its clean energy transition on economic growth and energy security.</a:t>
            </a:r>
            <a:endParaRPr lang="en-PK" sz="1700"/>
          </a:p>
        </p:txBody>
      </p:sp>
      <p:pic>
        <p:nvPicPr>
          <p:cNvPr id="7" name="Graphic 6" descr="Sun">
            <a:extLst>
              <a:ext uri="{FF2B5EF4-FFF2-40B4-BE49-F238E27FC236}">
                <a16:creationId xmlns:a16="http://schemas.microsoft.com/office/drawing/2014/main" id="{6300898D-BC1D-F661-91E7-3E73C101B3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1" name="Graphic 10" descr="Sun">
            <a:extLst>
              <a:ext uri="{FF2B5EF4-FFF2-40B4-BE49-F238E27FC236}">
                <a16:creationId xmlns:a16="http://schemas.microsoft.com/office/drawing/2014/main" id="{9F54DC64-83EF-4C23-B6CF-BEFB2964A5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605790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actories And Smoke">
            <a:extLst>
              <a:ext uri="{FF2B5EF4-FFF2-40B4-BE49-F238E27FC236}">
                <a16:creationId xmlns:a16="http://schemas.microsoft.com/office/drawing/2014/main" id="{BE4E0FE2-21C2-59E4-8476-E0A3FE5E180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13F75-1BF8-D212-7639-0B7D5EC0606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Findings: CO2 Reductions &amp; Climate Impact</a:t>
            </a:r>
            <a:endParaRPr lang="en-PK" sz="5200">
              <a:solidFill>
                <a:srgbClr val="FFFFFF"/>
              </a:solidFill>
            </a:endParaRPr>
          </a:p>
        </p:txBody>
      </p:sp>
      <p:sp>
        <p:nvSpPr>
          <p:cNvPr id="3" name="Subtitle 2">
            <a:extLst>
              <a:ext uri="{FF2B5EF4-FFF2-40B4-BE49-F238E27FC236}">
                <a16:creationId xmlns:a16="http://schemas.microsoft.com/office/drawing/2014/main" id="{D8E7D9B6-B5DF-8BC1-78C7-F36611100A1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A reduction of 12.67% in CO2 emissions was observed from 2017 till 2023 as renewable energy increased. This supports Pakistan's commitment to the Paris Agreement and global climate action efforts.</a:t>
            </a:r>
            <a:endParaRPr lang="en-PK" dirty="0">
              <a:solidFill>
                <a:srgbClr val="FFFFFF"/>
              </a:solidFill>
            </a:endParaRPr>
          </a:p>
        </p:txBody>
      </p:sp>
    </p:spTree>
    <p:extLst>
      <p:ext uri="{BB962C8B-B14F-4D97-AF65-F5344CB8AC3E}">
        <p14:creationId xmlns:p14="http://schemas.microsoft.com/office/powerpoint/2010/main" val="98521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3F79D-42D4-87FF-D26B-BFFE0CED6F0C}"/>
              </a:ext>
            </a:extLst>
          </p:cNvPr>
          <p:cNvSpPr>
            <a:spLocks noGrp="1"/>
          </p:cNvSpPr>
          <p:nvPr>
            <p:ph type="ctrTitle"/>
          </p:nvPr>
        </p:nvSpPr>
        <p:spPr>
          <a:xfrm>
            <a:off x="636474" y="1985508"/>
            <a:ext cx="4805996" cy="1297115"/>
          </a:xfrm>
        </p:spPr>
        <p:txBody>
          <a:bodyPr anchor="t">
            <a:normAutofit/>
          </a:bodyPr>
          <a:lstStyle/>
          <a:p>
            <a:pPr algn="l"/>
            <a:r>
              <a:rPr lang="en-GB" sz="4000" dirty="0">
                <a:solidFill>
                  <a:schemeClr val="tx2"/>
                </a:solidFill>
              </a:rPr>
              <a:t>Challenges and Limitations</a:t>
            </a:r>
            <a:endParaRPr lang="en-PK" sz="4000" dirty="0">
              <a:solidFill>
                <a:schemeClr val="tx2"/>
              </a:solidFill>
            </a:endParaRPr>
          </a:p>
        </p:txBody>
      </p:sp>
      <p:sp>
        <p:nvSpPr>
          <p:cNvPr id="3" name="Subtitle 2">
            <a:extLst>
              <a:ext uri="{FF2B5EF4-FFF2-40B4-BE49-F238E27FC236}">
                <a16:creationId xmlns:a16="http://schemas.microsoft.com/office/drawing/2014/main" id="{82FAFC5F-1D0F-6E2F-E7C5-FE7C57FADB1C}"/>
              </a:ext>
            </a:extLst>
          </p:cNvPr>
          <p:cNvSpPr>
            <a:spLocks noGrp="1"/>
          </p:cNvSpPr>
          <p:nvPr>
            <p:ph type="subTitle" idx="1"/>
          </p:nvPr>
        </p:nvSpPr>
        <p:spPr>
          <a:xfrm>
            <a:off x="636474" y="3931551"/>
            <a:ext cx="4211297" cy="2634438"/>
          </a:xfrm>
        </p:spPr>
        <p:txBody>
          <a:bodyPr anchor="b">
            <a:noAutofit/>
          </a:bodyPr>
          <a:lstStyle/>
          <a:p>
            <a:pPr algn="l"/>
            <a:r>
              <a:rPr lang="en-GB" sz="1800" b="1" dirty="0"/>
              <a:t>Data Quality &amp; Integration</a:t>
            </a:r>
            <a:r>
              <a:rPr lang="en-GB" sz="1800" dirty="0"/>
              <a:t>: Incomplete data required cleaning, and combining various renewable sources was complex.</a:t>
            </a:r>
          </a:p>
          <a:p>
            <a:pPr algn="l"/>
            <a:r>
              <a:rPr lang="en-GB" sz="1800" b="1" dirty="0"/>
              <a:t>Infrastructure Limitations</a:t>
            </a:r>
            <a:r>
              <a:rPr lang="en-GB" sz="1800" dirty="0"/>
              <a:t>: Pakistan’s renewable energy growth is hindered by grid capacity and storage issues.</a:t>
            </a:r>
          </a:p>
          <a:p>
            <a:pPr algn="l"/>
            <a:r>
              <a:rPr lang="en-GB" sz="1800" b="1" dirty="0"/>
              <a:t>SARIMA Model</a:t>
            </a:r>
            <a:r>
              <a:rPr lang="en-GB" sz="1800" dirty="0"/>
              <a:t>: Effective for short-term forecasts but less reliable for long-term predictions due to dependence on historical patterns.</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Warning">
            <a:extLst>
              <a:ext uri="{FF2B5EF4-FFF2-40B4-BE49-F238E27FC236}">
                <a16:creationId xmlns:a16="http://schemas.microsoft.com/office/drawing/2014/main" id="{8302EFAF-51D5-F058-A9AE-DCACBBABC9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421881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Man Walking Touching Wheat Grass">
            <a:extLst>
              <a:ext uri="{FF2B5EF4-FFF2-40B4-BE49-F238E27FC236}">
                <a16:creationId xmlns:a16="http://schemas.microsoft.com/office/drawing/2014/main" id="{ADB554B3-2698-5732-0477-D984A9BE318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D417D-E0AB-50E9-DFF9-8AD7C8EB96BE}"/>
              </a:ext>
            </a:extLst>
          </p:cNvPr>
          <p:cNvSpPr>
            <a:spLocks noGrp="1"/>
          </p:cNvSpPr>
          <p:nvPr>
            <p:ph type="ctrTitle"/>
          </p:nvPr>
        </p:nvSpPr>
        <p:spPr>
          <a:xfrm>
            <a:off x="6096006" y="728897"/>
            <a:ext cx="5452529" cy="3728614"/>
          </a:xfrm>
        </p:spPr>
        <p:txBody>
          <a:bodyPr anchor="t">
            <a:normAutofit/>
          </a:bodyPr>
          <a:lstStyle/>
          <a:p>
            <a:pPr algn="r"/>
            <a:r>
              <a:rPr lang="en-GB" sz="5200" dirty="0">
                <a:solidFill>
                  <a:srgbClr val="FFFFFF"/>
                </a:solidFill>
              </a:rPr>
              <a:t>Conclusion: Towards a Greener Pakistan</a:t>
            </a:r>
            <a:endParaRPr lang="en-PK" sz="5200" dirty="0">
              <a:solidFill>
                <a:srgbClr val="FFFFFF"/>
              </a:solidFill>
            </a:endParaRPr>
          </a:p>
        </p:txBody>
      </p:sp>
      <p:sp>
        <p:nvSpPr>
          <p:cNvPr id="3" name="Subtitle 2">
            <a:extLst>
              <a:ext uri="{FF2B5EF4-FFF2-40B4-BE49-F238E27FC236}">
                <a16:creationId xmlns:a16="http://schemas.microsoft.com/office/drawing/2014/main" id="{B17296E7-5463-58CC-9FE8-7A611B8783FC}"/>
              </a:ext>
            </a:extLst>
          </p:cNvPr>
          <p:cNvSpPr>
            <a:spLocks noGrp="1"/>
          </p:cNvSpPr>
          <p:nvPr>
            <p:ph type="subTitle" idx="1"/>
          </p:nvPr>
        </p:nvSpPr>
        <p:spPr>
          <a:xfrm>
            <a:off x="6099055" y="4629217"/>
            <a:ext cx="5802659" cy="1902212"/>
          </a:xfrm>
        </p:spPr>
        <p:txBody>
          <a:bodyPr anchor="b">
            <a:normAutofit fontScale="92500" lnSpcReduction="10000"/>
          </a:bodyPr>
          <a:lstStyle/>
          <a:p>
            <a:r>
              <a:rPr lang="en-GB" sz="2000" b="1" dirty="0">
                <a:solidFill>
                  <a:srgbClr val="FFFFFF"/>
                </a:solidFill>
              </a:rPr>
              <a:t>The transition to renewable energy is critical for Pakistan's sustainable future. By prioritizing clean energy, we can enhance our energy security and play a vital role in combating climate change. This commitment is essential for building a resilient and sustainable energy landscape for generations to come.</a:t>
            </a:r>
            <a:endParaRPr lang="en-PK" sz="2000" b="1" dirty="0">
              <a:solidFill>
                <a:srgbClr val="FFFFFF"/>
              </a:solidFill>
            </a:endParaRPr>
          </a:p>
        </p:txBody>
      </p:sp>
    </p:spTree>
    <p:extLst>
      <p:ext uri="{BB962C8B-B14F-4D97-AF65-F5344CB8AC3E}">
        <p14:creationId xmlns:p14="http://schemas.microsoft.com/office/powerpoint/2010/main" val="198567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8E942-97E7-F27C-C99F-90DD4813470B}"/>
              </a:ext>
            </a:extLst>
          </p:cNvPr>
          <p:cNvSpPr>
            <a:spLocks noGrp="1"/>
          </p:cNvSpPr>
          <p:nvPr>
            <p:ph type="ctrTitle"/>
          </p:nvPr>
        </p:nvSpPr>
        <p:spPr>
          <a:xfrm>
            <a:off x="643468" y="643467"/>
            <a:ext cx="4620584" cy="2615927"/>
          </a:xfrm>
        </p:spPr>
        <p:txBody>
          <a:bodyPr>
            <a:normAutofit/>
          </a:bodyPr>
          <a:lstStyle/>
          <a:p>
            <a:pPr algn="l"/>
            <a:r>
              <a:rPr lang="en-GB" sz="4400" dirty="0"/>
              <a:t>Future Implications &amp; Recommendations</a:t>
            </a:r>
            <a:endParaRPr lang="en-PK" sz="4400" dirty="0"/>
          </a:p>
        </p:txBody>
      </p:sp>
      <p:sp>
        <p:nvSpPr>
          <p:cNvPr id="3" name="Subtitle 2">
            <a:extLst>
              <a:ext uri="{FF2B5EF4-FFF2-40B4-BE49-F238E27FC236}">
                <a16:creationId xmlns:a16="http://schemas.microsoft.com/office/drawing/2014/main" id="{95D31889-F5F7-9B05-8CF9-04592F2464AF}"/>
              </a:ext>
            </a:extLst>
          </p:cNvPr>
          <p:cNvSpPr>
            <a:spLocks noGrp="1"/>
          </p:cNvSpPr>
          <p:nvPr>
            <p:ph type="subTitle" idx="1"/>
          </p:nvPr>
        </p:nvSpPr>
        <p:spPr>
          <a:xfrm>
            <a:off x="643467" y="3731342"/>
            <a:ext cx="4620584" cy="2321836"/>
          </a:xfrm>
        </p:spPr>
        <p:txBody>
          <a:bodyPr>
            <a:normAutofit/>
          </a:bodyPr>
          <a:lstStyle/>
          <a:p>
            <a:pPr algn="l"/>
            <a:r>
              <a:rPr lang="en-GB" sz="2000" dirty="0"/>
              <a:t>Recommendations include further investment in </a:t>
            </a:r>
            <a:r>
              <a:rPr lang="en-GB" sz="2000" b="1" dirty="0"/>
              <a:t>renewable energy infrastructure and Electric Vehicles Charging infrastructure</a:t>
            </a:r>
            <a:r>
              <a:rPr lang="en-GB" sz="2000" dirty="0"/>
              <a:t>, scaling </a:t>
            </a:r>
            <a:r>
              <a:rPr lang="en-GB" sz="2000" b="1" dirty="0"/>
              <a:t>solar power projects</a:t>
            </a:r>
            <a:r>
              <a:rPr lang="en-GB" sz="2000" dirty="0"/>
              <a:t>, and </a:t>
            </a:r>
            <a:r>
              <a:rPr lang="en-GB" sz="2000" b="1" dirty="0"/>
              <a:t>continuous monitoring of CO2 emissions </a:t>
            </a:r>
            <a:r>
              <a:rPr lang="en-GB" sz="2000" dirty="0"/>
              <a:t>and energy consumption patterns.</a:t>
            </a:r>
            <a:endParaRPr lang="en-PK" sz="2000" dirty="0"/>
          </a:p>
        </p:txBody>
      </p:sp>
      <p:pic>
        <p:nvPicPr>
          <p:cNvPr id="14" name="Picture 13" descr="Natural petrol fired electrical power plant">
            <a:extLst>
              <a:ext uri="{FF2B5EF4-FFF2-40B4-BE49-F238E27FC236}">
                <a16:creationId xmlns:a16="http://schemas.microsoft.com/office/drawing/2014/main" id="{372067B5-3DA5-8DC6-6C29-A6D429E1C3BF}"/>
              </a:ext>
            </a:extLst>
          </p:cNvPr>
          <p:cNvPicPr>
            <a:picLocks noChangeAspect="1"/>
          </p:cNvPicPr>
          <p:nvPr/>
        </p:nvPicPr>
        <p:blipFill>
          <a:blip r:embed="rId2"/>
          <a:srcRect l="9401" r="3256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303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C33BC-40F5-2AEF-77EA-7E3D6CD29596}"/>
              </a:ext>
            </a:extLst>
          </p:cNvPr>
          <p:cNvSpPr>
            <a:spLocks noGrp="1"/>
          </p:cNvSpPr>
          <p:nvPr>
            <p:ph type="title"/>
          </p:nvPr>
        </p:nvSpPr>
        <p:spPr>
          <a:xfrm>
            <a:off x="841248" y="548640"/>
            <a:ext cx="3600860" cy="5431536"/>
          </a:xfrm>
        </p:spPr>
        <p:txBody>
          <a:bodyPr>
            <a:normAutofit/>
          </a:bodyPr>
          <a:lstStyle/>
          <a:p>
            <a:r>
              <a:rPr lang="en-GB" sz="5400" b="1"/>
              <a:t>Thank You for Your Attention!</a:t>
            </a:r>
            <a:endParaRPr lang="en-GB"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3F943F-EEE2-4F82-2B35-2C86C8EBC14D}"/>
              </a:ext>
            </a:extLst>
          </p:cNvPr>
          <p:cNvSpPr>
            <a:spLocks noGrp="1"/>
          </p:cNvSpPr>
          <p:nvPr>
            <p:ph idx="1"/>
          </p:nvPr>
        </p:nvSpPr>
        <p:spPr>
          <a:xfrm>
            <a:off x="5126418" y="552091"/>
            <a:ext cx="6224335" cy="5431536"/>
          </a:xfrm>
        </p:spPr>
        <p:txBody>
          <a:bodyPr anchor="ctr">
            <a:normAutofit/>
          </a:bodyPr>
          <a:lstStyle/>
          <a:p>
            <a:pPr marL="0" indent="0">
              <a:buNone/>
            </a:pPr>
            <a:r>
              <a:rPr lang="en-GB" sz="2200" b="1"/>
              <a:t>We look forward to your support in our journey towards a sustainable energy future for Pakistan.</a:t>
            </a:r>
            <a:endParaRPr lang="en-PK" sz="2200"/>
          </a:p>
        </p:txBody>
      </p:sp>
    </p:spTree>
    <p:extLst>
      <p:ext uri="{BB962C8B-B14F-4D97-AF65-F5344CB8AC3E}">
        <p14:creationId xmlns:p14="http://schemas.microsoft.com/office/powerpoint/2010/main" val="288168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9" name="Straight Connector 2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ectangle 4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4072E-075D-D84D-4446-2C121D3250B4}"/>
              </a:ext>
            </a:extLst>
          </p:cNvPr>
          <p:cNvSpPr>
            <a:spLocks noGrp="1"/>
          </p:cNvSpPr>
          <p:nvPr>
            <p:ph type="title"/>
          </p:nvPr>
        </p:nvSpPr>
        <p:spPr>
          <a:xfrm>
            <a:off x="925801" y="429110"/>
            <a:ext cx="10071536" cy="929750"/>
          </a:xfrm>
        </p:spPr>
        <p:txBody>
          <a:bodyPr vert="horz" lIns="91440" tIns="45720" rIns="91440" bIns="45720" rtlCol="0" anchor="b">
            <a:normAutofit/>
          </a:bodyPr>
          <a:lstStyle/>
          <a:p>
            <a:pPr algn="ctr"/>
            <a:r>
              <a:rPr lang="en-US" sz="5200" b="1" dirty="0"/>
              <a:t>Project Members</a:t>
            </a:r>
          </a:p>
        </p:txBody>
      </p:sp>
      <p:pic>
        <p:nvPicPr>
          <p:cNvPr id="18" name="Picture 17" descr="A cartoon of a child&#10;&#10;Description automatically generated">
            <a:extLst>
              <a:ext uri="{FF2B5EF4-FFF2-40B4-BE49-F238E27FC236}">
                <a16:creationId xmlns:a16="http://schemas.microsoft.com/office/drawing/2014/main" id="{27C453ED-671D-0B39-D72E-8E406E48224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63911" y="1609014"/>
            <a:ext cx="2743200" cy="2743200"/>
          </a:xfrm>
          <a:prstGeom prst="rect">
            <a:avLst/>
          </a:prstGeom>
        </p:spPr>
      </p:pic>
      <p:pic>
        <p:nvPicPr>
          <p:cNvPr id="9" name="Picture 8" descr="A cartoon of a person&#10;&#10;Description automatically generated">
            <a:extLst>
              <a:ext uri="{FF2B5EF4-FFF2-40B4-BE49-F238E27FC236}">
                <a16:creationId xmlns:a16="http://schemas.microsoft.com/office/drawing/2014/main" id="{8532DD46-C5BD-312F-09F4-7BC4B722CA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5872" y="1609014"/>
            <a:ext cx="2743200" cy="2743200"/>
          </a:xfrm>
          <a:prstGeom prst="rect">
            <a:avLst/>
          </a:prstGeom>
        </p:spPr>
      </p:pic>
      <p:pic>
        <p:nvPicPr>
          <p:cNvPr id="21" name="Picture 20" descr="A cartoon of a person&#10;&#10;Description automatically generated">
            <a:extLst>
              <a:ext uri="{FF2B5EF4-FFF2-40B4-BE49-F238E27FC236}">
                <a16:creationId xmlns:a16="http://schemas.microsoft.com/office/drawing/2014/main" id="{DD55B718-36E2-D579-31B3-4BC18B463CD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269513" y="1609014"/>
            <a:ext cx="2743200" cy="2743200"/>
          </a:xfrm>
          <a:prstGeom prst="rect">
            <a:avLst/>
          </a:prstGeom>
        </p:spPr>
      </p:pic>
      <p:sp>
        <p:nvSpPr>
          <p:cNvPr id="23" name="TextBox 22">
            <a:extLst>
              <a:ext uri="{FF2B5EF4-FFF2-40B4-BE49-F238E27FC236}">
                <a16:creationId xmlns:a16="http://schemas.microsoft.com/office/drawing/2014/main" id="{D074BD70-DA1E-C8A2-353F-F1DDAAFAB1D1}"/>
              </a:ext>
            </a:extLst>
          </p:cNvPr>
          <p:cNvSpPr txBox="1"/>
          <p:nvPr/>
        </p:nvSpPr>
        <p:spPr>
          <a:xfrm>
            <a:off x="1186027" y="4728472"/>
            <a:ext cx="2698968" cy="830997"/>
          </a:xfrm>
          <a:prstGeom prst="rect">
            <a:avLst/>
          </a:prstGeom>
          <a:noFill/>
        </p:spPr>
        <p:txBody>
          <a:bodyPr wrap="square" rtlCol="0">
            <a:spAutoFit/>
          </a:bodyPr>
          <a:lstStyle/>
          <a:p>
            <a:pPr algn="ctr"/>
            <a:r>
              <a:rPr lang="en-PK" sz="2400" b="1" dirty="0"/>
              <a:t>Talha Bin Omar</a:t>
            </a:r>
          </a:p>
          <a:p>
            <a:pPr algn="ctr"/>
            <a:r>
              <a:rPr lang="en-PK" sz="2400" b="1" dirty="0"/>
              <a:t>BSDS 23</a:t>
            </a:r>
          </a:p>
        </p:txBody>
      </p:sp>
      <p:sp>
        <p:nvSpPr>
          <p:cNvPr id="24" name="TextBox 23">
            <a:extLst>
              <a:ext uri="{FF2B5EF4-FFF2-40B4-BE49-F238E27FC236}">
                <a16:creationId xmlns:a16="http://schemas.microsoft.com/office/drawing/2014/main" id="{8D75CC4B-4253-63E5-88AB-D2CF75DAB82A}"/>
              </a:ext>
            </a:extLst>
          </p:cNvPr>
          <p:cNvSpPr txBox="1"/>
          <p:nvPr/>
        </p:nvSpPr>
        <p:spPr>
          <a:xfrm>
            <a:off x="4612084" y="4783786"/>
            <a:ext cx="2836987" cy="830997"/>
          </a:xfrm>
          <a:prstGeom prst="rect">
            <a:avLst/>
          </a:prstGeom>
          <a:noFill/>
        </p:spPr>
        <p:txBody>
          <a:bodyPr wrap="square" rtlCol="0">
            <a:spAutoFit/>
          </a:bodyPr>
          <a:lstStyle/>
          <a:p>
            <a:pPr algn="ctr"/>
            <a:r>
              <a:rPr lang="en-PK" sz="2400" b="1" dirty="0"/>
              <a:t>Sami Ullah Abbasi</a:t>
            </a:r>
          </a:p>
          <a:p>
            <a:pPr algn="ctr"/>
            <a:r>
              <a:rPr lang="en-PK" sz="2400" b="1" dirty="0"/>
              <a:t>BSDS 23</a:t>
            </a:r>
          </a:p>
        </p:txBody>
      </p:sp>
      <p:sp>
        <p:nvSpPr>
          <p:cNvPr id="25" name="TextBox 24">
            <a:extLst>
              <a:ext uri="{FF2B5EF4-FFF2-40B4-BE49-F238E27FC236}">
                <a16:creationId xmlns:a16="http://schemas.microsoft.com/office/drawing/2014/main" id="{9CE09970-7564-CD03-8C58-A170F6F591A6}"/>
              </a:ext>
            </a:extLst>
          </p:cNvPr>
          <p:cNvSpPr txBox="1"/>
          <p:nvPr/>
        </p:nvSpPr>
        <p:spPr>
          <a:xfrm>
            <a:off x="8692846" y="4783787"/>
            <a:ext cx="1896533" cy="830997"/>
          </a:xfrm>
          <a:prstGeom prst="rect">
            <a:avLst/>
          </a:prstGeom>
          <a:noFill/>
        </p:spPr>
        <p:txBody>
          <a:bodyPr wrap="square" rtlCol="0">
            <a:spAutoFit/>
          </a:bodyPr>
          <a:lstStyle/>
          <a:p>
            <a:pPr algn="ctr"/>
            <a:r>
              <a:rPr lang="en-PK" sz="2400" b="1" dirty="0"/>
              <a:t>Ayema Amir</a:t>
            </a:r>
          </a:p>
          <a:p>
            <a:pPr algn="ctr"/>
            <a:r>
              <a:rPr lang="en-PK" sz="2400" b="1" dirty="0"/>
              <a:t>BSDS 23</a:t>
            </a:r>
          </a:p>
        </p:txBody>
      </p:sp>
    </p:spTree>
    <p:extLst>
      <p:ext uri="{BB962C8B-B14F-4D97-AF65-F5344CB8AC3E}">
        <p14:creationId xmlns:p14="http://schemas.microsoft.com/office/powerpoint/2010/main" val="114173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D1448-A1A2-E11A-8AD1-EC1693BD5525}"/>
              </a:ext>
            </a:extLst>
          </p:cNvPr>
          <p:cNvSpPr>
            <a:spLocks noGrp="1"/>
          </p:cNvSpPr>
          <p:nvPr>
            <p:ph type="ctrTitle"/>
          </p:nvPr>
        </p:nvSpPr>
        <p:spPr>
          <a:xfrm>
            <a:off x="638882" y="639193"/>
            <a:ext cx="3571810" cy="3573516"/>
          </a:xfrm>
        </p:spPr>
        <p:txBody>
          <a:bodyPr>
            <a:normAutofit/>
          </a:bodyPr>
          <a:lstStyle/>
          <a:p>
            <a:pPr algn="l"/>
            <a:r>
              <a:rPr lang="en-GB" sz="6600"/>
              <a:t>Project Overview</a:t>
            </a:r>
            <a:endParaRPr lang="en-PK" sz="6600"/>
          </a:p>
        </p:txBody>
      </p:sp>
      <p:sp>
        <p:nvSpPr>
          <p:cNvPr id="3" name="Subtitle 2">
            <a:extLst>
              <a:ext uri="{FF2B5EF4-FFF2-40B4-BE49-F238E27FC236}">
                <a16:creationId xmlns:a16="http://schemas.microsoft.com/office/drawing/2014/main" id="{301A777F-8C93-3880-CA6C-774D6382F461}"/>
              </a:ext>
            </a:extLst>
          </p:cNvPr>
          <p:cNvSpPr>
            <a:spLocks noGrp="1"/>
          </p:cNvSpPr>
          <p:nvPr>
            <p:ph type="subTitle" idx="1"/>
          </p:nvPr>
        </p:nvSpPr>
        <p:spPr>
          <a:xfrm>
            <a:off x="638882" y="4631161"/>
            <a:ext cx="3571810" cy="1855564"/>
          </a:xfrm>
        </p:spPr>
        <p:txBody>
          <a:bodyPr>
            <a:normAutofit fontScale="92500"/>
          </a:bodyPr>
          <a:lstStyle/>
          <a:p>
            <a:pPr algn="l"/>
            <a:r>
              <a:rPr lang="en-GB" sz="1700" dirty="0"/>
              <a:t>This project leverages historical power generation data (2012-2024) to </a:t>
            </a:r>
            <a:r>
              <a:rPr lang="en-GB" sz="1700" dirty="0" err="1"/>
              <a:t>analyze</a:t>
            </a:r>
            <a:r>
              <a:rPr lang="en-GB" sz="1700" dirty="0"/>
              <a:t> energy trends, with a focus on SDG Goal 7: Clean and Affordable Energy. A detailed comparison of renewable vs. non-renewable sources highlights Pakistan's gradual transition towards sustainable energy solutions.</a:t>
            </a:r>
            <a:endParaRPr lang="en-PK" sz="1700" dirty="0"/>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hart of goals for sustainable development&#10;&#10;Description automatically generated">
            <a:extLst>
              <a:ext uri="{FF2B5EF4-FFF2-40B4-BE49-F238E27FC236}">
                <a16:creationId xmlns:a16="http://schemas.microsoft.com/office/drawing/2014/main" id="{6EFE8B13-E652-7393-0910-DDADDEDF8A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4296" y="1250898"/>
            <a:ext cx="7214616" cy="4328772"/>
          </a:xfrm>
          <a:prstGeom prst="rect">
            <a:avLst/>
          </a:prstGeom>
        </p:spPr>
      </p:pic>
      <p:sp>
        <p:nvSpPr>
          <p:cNvPr id="16" name="TextBox 15">
            <a:extLst>
              <a:ext uri="{FF2B5EF4-FFF2-40B4-BE49-F238E27FC236}">
                <a16:creationId xmlns:a16="http://schemas.microsoft.com/office/drawing/2014/main" id="{0B680C74-04A0-EB96-19BC-EC6893EB7D6E}"/>
              </a:ext>
            </a:extLst>
          </p:cNvPr>
          <p:cNvSpPr txBox="1"/>
          <p:nvPr/>
        </p:nvSpPr>
        <p:spPr>
          <a:xfrm>
            <a:off x="9571488" y="5379615"/>
            <a:ext cx="2297424" cy="200055"/>
          </a:xfrm>
          <a:prstGeom prst="rect">
            <a:avLst/>
          </a:prstGeom>
          <a:solidFill>
            <a:srgbClr val="000000"/>
          </a:solidFill>
        </p:spPr>
        <p:txBody>
          <a:bodyPr wrap="none" rtlCol="0">
            <a:spAutoFit/>
          </a:bodyPr>
          <a:lstStyle/>
          <a:p>
            <a:pPr algn="r">
              <a:spcAft>
                <a:spcPts val="600"/>
              </a:spcAft>
            </a:pPr>
            <a:r>
              <a:rPr lang="en-PK" sz="700">
                <a:solidFill>
                  <a:srgbClr val="FFFFFF"/>
                </a:solidFill>
                <a:hlinkClick r:id="rId3" tooltip="https://www.frontiersin.org/articles/10.3389/fenrg.2020.00198/full">
                  <a:extLst>
                    <a:ext uri="{A12FA001-AC4F-418D-AE19-62706E023703}">
                      <ahyp:hlinkClr xmlns:ahyp="http://schemas.microsoft.com/office/drawing/2018/hyperlinkcolor" val="tx"/>
                    </a:ext>
                  </a:extLst>
                </a:hlinkClick>
              </a:rPr>
              <a:t>This Photo</a:t>
            </a:r>
            <a:r>
              <a:rPr lang="en-PK" sz="700">
                <a:solidFill>
                  <a:srgbClr val="FFFFFF"/>
                </a:solidFill>
              </a:rPr>
              <a:t> by Unknown Author is licensed under </a:t>
            </a:r>
            <a:r>
              <a:rPr lang="en-PK"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PK" sz="700">
              <a:solidFill>
                <a:srgbClr val="FFFFFF"/>
              </a:solidFill>
            </a:endParaRPr>
          </a:p>
        </p:txBody>
      </p:sp>
    </p:spTree>
    <p:extLst>
      <p:ext uri="{BB962C8B-B14F-4D97-AF65-F5344CB8AC3E}">
        <p14:creationId xmlns:p14="http://schemas.microsoft.com/office/powerpoint/2010/main" val="9475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ECF1F-8C0B-84B5-045E-41B22CF6593E}"/>
              </a:ext>
            </a:extLst>
          </p:cNvPr>
          <p:cNvSpPr>
            <a:spLocks noGrp="1"/>
          </p:cNvSpPr>
          <p:nvPr>
            <p:ph type="ctrTitle"/>
          </p:nvPr>
        </p:nvSpPr>
        <p:spPr>
          <a:xfrm>
            <a:off x="5297762" y="640080"/>
            <a:ext cx="6251110" cy="3566160"/>
          </a:xfrm>
        </p:spPr>
        <p:txBody>
          <a:bodyPr anchor="b">
            <a:normAutofit/>
          </a:bodyPr>
          <a:lstStyle/>
          <a:p>
            <a:pPr algn="l"/>
            <a:r>
              <a:rPr lang="en-GB" sz="5400"/>
              <a:t>Methodology: Data Collection &amp; Analysis</a:t>
            </a:r>
            <a:endParaRPr lang="en-PK" sz="5400"/>
          </a:p>
        </p:txBody>
      </p:sp>
      <p:sp>
        <p:nvSpPr>
          <p:cNvPr id="3" name="Subtitle 2">
            <a:extLst>
              <a:ext uri="{FF2B5EF4-FFF2-40B4-BE49-F238E27FC236}">
                <a16:creationId xmlns:a16="http://schemas.microsoft.com/office/drawing/2014/main" id="{73DF3A32-BD19-B374-40A5-19F19137C002}"/>
              </a:ext>
            </a:extLst>
          </p:cNvPr>
          <p:cNvSpPr>
            <a:spLocks noGrp="1"/>
          </p:cNvSpPr>
          <p:nvPr>
            <p:ph type="subTitle" idx="1"/>
          </p:nvPr>
        </p:nvSpPr>
        <p:spPr>
          <a:xfrm>
            <a:off x="5297760" y="4636008"/>
            <a:ext cx="6251111" cy="1572768"/>
          </a:xfrm>
        </p:spPr>
        <p:txBody>
          <a:bodyPr>
            <a:normAutofit/>
          </a:bodyPr>
          <a:lstStyle/>
          <a:p>
            <a:pPr algn="l"/>
            <a:r>
              <a:rPr lang="en-GB" sz="2000" dirty="0"/>
              <a:t>Data was downloaded from State Bank of Pakistan’s Data Portal. The data was cleaned and pre-processed for analysis in Power BI. Key focus on trends, market shares, and growth patterns over the years.</a:t>
            </a:r>
            <a:endParaRPr lang="en-PK" sz="2000" dirty="0"/>
          </a:p>
        </p:txBody>
      </p:sp>
      <p:pic>
        <p:nvPicPr>
          <p:cNvPr id="5" name="Picture 4" descr="Complex maths formulae on a blackboard">
            <a:extLst>
              <a:ext uri="{FF2B5EF4-FFF2-40B4-BE49-F238E27FC236}">
                <a16:creationId xmlns:a16="http://schemas.microsoft.com/office/drawing/2014/main" id="{ED2BDD53-F136-4BFF-44D9-2215651B95A3}"/>
              </a:ext>
            </a:extLst>
          </p:cNvPr>
          <p:cNvPicPr>
            <a:picLocks noChangeAspect="1"/>
          </p:cNvPicPr>
          <p:nvPr/>
        </p:nvPicPr>
        <p:blipFill>
          <a:blip r:embed="rId2"/>
          <a:srcRect l="32174" r="1825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8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0D2D3E2D-9291-5353-EBDC-BB7ADB343F6B}"/>
              </a:ext>
            </a:extLst>
          </p:cNvPr>
          <p:cNvPicPr>
            <a:picLocks noChangeAspect="1"/>
          </p:cNvPicPr>
          <p:nvPr/>
        </p:nvPicPr>
        <p:blipFill>
          <a:blip r:embed="rId3"/>
          <a:srcRect l="4132" t="6484" r="25241"/>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275684-217C-7291-13D9-8A7F5E2600AC}"/>
              </a:ext>
            </a:extLst>
          </p:cNvPr>
          <p:cNvSpPr>
            <a:spLocks noGrp="1"/>
          </p:cNvSpPr>
          <p:nvPr>
            <p:ph type="ctrTitle"/>
          </p:nvPr>
        </p:nvSpPr>
        <p:spPr>
          <a:xfrm>
            <a:off x="477981" y="1122363"/>
            <a:ext cx="4023360" cy="3204134"/>
          </a:xfrm>
        </p:spPr>
        <p:txBody>
          <a:bodyPr anchor="b">
            <a:normAutofit/>
          </a:bodyPr>
          <a:lstStyle/>
          <a:p>
            <a:pPr algn="l"/>
            <a:r>
              <a:rPr lang="en-GB" sz="4800"/>
              <a:t>Methodology: SARIMA Model for Solar Predictions</a:t>
            </a:r>
            <a:endParaRPr lang="en-PK" sz="4800"/>
          </a:p>
        </p:txBody>
      </p:sp>
      <p:sp>
        <p:nvSpPr>
          <p:cNvPr id="3" name="Subtitle 2">
            <a:extLst>
              <a:ext uri="{FF2B5EF4-FFF2-40B4-BE49-F238E27FC236}">
                <a16:creationId xmlns:a16="http://schemas.microsoft.com/office/drawing/2014/main" id="{5187717C-055B-0631-AC2E-069398AB98BD}"/>
              </a:ext>
            </a:extLst>
          </p:cNvPr>
          <p:cNvSpPr>
            <a:spLocks noGrp="1"/>
          </p:cNvSpPr>
          <p:nvPr>
            <p:ph type="subTitle" idx="1"/>
          </p:nvPr>
        </p:nvSpPr>
        <p:spPr>
          <a:xfrm>
            <a:off x="477980" y="4872922"/>
            <a:ext cx="4023359" cy="1208141"/>
          </a:xfrm>
        </p:spPr>
        <p:txBody>
          <a:bodyPr>
            <a:normAutofit/>
          </a:bodyPr>
          <a:lstStyle/>
          <a:p>
            <a:pPr algn="l"/>
            <a:r>
              <a:rPr lang="en-GB" sz="1600" dirty="0"/>
              <a:t>The SARIMA model was trained on historical data to forecast solar power generation. This predictive model identifies seasonal patterns in historical data and forecasts solar energy growth over the next 15 years.</a:t>
            </a:r>
            <a:endParaRPr lang="en-PK" sz="16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73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DA60C47-9F76-46D7-9D57-E0C7BA4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0805A-1968-4633-CA1B-E28025CE79BE}"/>
              </a:ext>
            </a:extLst>
          </p:cNvPr>
          <p:cNvSpPr>
            <a:spLocks noGrp="1"/>
          </p:cNvSpPr>
          <p:nvPr>
            <p:ph type="ctrTitle"/>
          </p:nvPr>
        </p:nvSpPr>
        <p:spPr>
          <a:xfrm>
            <a:off x="7178596" y="679730"/>
            <a:ext cx="4475848" cy="3787041"/>
          </a:xfrm>
        </p:spPr>
        <p:txBody>
          <a:bodyPr>
            <a:normAutofit/>
          </a:bodyPr>
          <a:lstStyle/>
          <a:p>
            <a:pPr algn="l"/>
            <a:r>
              <a:rPr lang="en-GB" sz="5100" dirty="0"/>
              <a:t>Dashboard 1:</a:t>
            </a:r>
            <a:br>
              <a:rPr lang="en-GB" sz="5100" dirty="0"/>
            </a:br>
            <a:r>
              <a:rPr lang="en-GB" sz="5100" dirty="0"/>
              <a:t>Overview Renewable vs. Non-Renewable Energy</a:t>
            </a:r>
            <a:endParaRPr lang="en-PK" sz="5100" dirty="0"/>
          </a:p>
        </p:txBody>
      </p:sp>
      <p:sp>
        <p:nvSpPr>
          <p:cNvPr id="3" name="Subtitle 2">
            <a:extLst>
              <a:ext uri="{FF2B5EF4-FFF2-40B4-BE49-F238E27FC236}">
                <a16:creationId xmlns:a16="http://schemas.microsoft.com/office/drawing/2014/main" id="{8167D6AB-51C0-0479-0AA8-19C7EFEBA1E1}"/>
              </a:ext>
            </a:extLst>
          </p:cNvPr>
          <p:cNvSpPr>
            <a:spLocks noGrp="1"/>
          </p:cNvSpPr>
          <p:nvPr>
            <p:ph type="subTitle" idx="1"/>
          </p:nvPr>
        </p:nvSpPr>
        <p:spPr>
          <a:xfrm>
            <a:off x="7178595" y="5045529"/>
            <a:ext cx="4475848" cy="1322614"/>
          </a:xfrm>
        </p:spPr>
        <p:txBody>
          <a:bodyPr>
            <a:normAutofit/>
          </a:bodyPr>
          <a:lstStyle/>
          <a:p>
            <a:pPr algn="l"/>
            <a:r>
              <a:rPr lang="en-GB" sz="1700"/>
              <a:t>The first dashboard provides a year-wise comparison of renewable vs. non-renewable energy. It visualizes market share, energy generation by source, and shows trends of increasing renewable energy adoption.</a:t>
            </a:r>
            <a:endParaRPr lang="en-PK" sz="1700"/>
          </a:p>
        </p:txBody>
      </p:sp>
      <p:sp>
        <p:nvSpPr>
          <p:cNvPr id="41" name="Rectangle 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6A5BCA-60E6-BF46-AA85-FC3928FC7CA2}"/>
              </a:ext>
            </a:extLst>
          </p:cNvPr>
          <p:cNvPicPr>
            <a:picLocks noChangeAspect="1"/>
          </p:cNvPicPr>
          <p:nvPr/>
        </p:nvPicPr>
        <p:blipFill>
          <a:blip r:embed="rId2"/>
          <a:stretch>
            <a:fillRect/>
          </a:stretch>
        </p:blipFill>
        <p:spPr>
          <a:xfrm>
            <a:off x="891606" y="360700"/>
            <a:ext cx="5279900" cy="2956744"/>
          </a:xfrm>
          <a:prstGeom prst="rect">
            <a:avLst/>
          </a:prstGeom>
        </p:spPr>
      </p:pic>
      <p:pic>
        <p:nvPicPr>
          <p:cNvPr id="4" name="Picture 3" descr="A screenshot of a data report&#10;&#10;Description automatically generated">
            <a:extLst>
              <a:ext uri="{FF2B5EF4-FFF2-40B4-BE49-F238E27FC236}">
                <a16:creationId xmlns:a16="http://schemas.microsoft.com/office/drawing/2014/main" id="{8379C30C-0AAA-F38E-CB4A-4E3162941A70}"/>
              </a:ext>
            </a:extLst>
          </p:cNvPr>
          <p:cNvPicPr>
            <a:picLocks noChangeAspect="1"/>
          </p:cNvPicPr>
          <p:nvPr/>
        </p:nvPicPr>
        <p:blipFill>
          <a:blip r:embed="rId3"/>
          <a:srcRect r="2" b="10048"/>
          <a:stretch/>
        </p:blipFill>
        <p:spPr>
          <a:xfrm>
            <a:off x="891606" y="3519833"/>
            <a:ext cx="5279899" cy="2659701"/>
          </a:xfrm>
          <a:prstGeom prst="rect">
            <a:avLst/>
          </a:prstGeom>
        </p:spPr>
      </p:pic>
      <p:sp>
        <p:nvSpPr>
          <p:cNvPr id="40" name="Rectangle 39">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68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DA60C47-9F76-46D7-9D57-E0C7BA4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C0E30-51F0-485C-BD5F-9E56A58DF7F9}"/>
              </a:ext>
            </a:extLst>
          </p:cNvPr>
          <p:cNvSpPr>
            <a:spLocks noGrp="1"/>
          </p:cNvSpPr>
          <p:nvPr>
            <p:ph type="ctrTitle"/>
          </p:nvPr>
        </p:nvSpPr>
        <p:spPr>
          <a:xfrm>
            <a:off x="7178596" y="679730"/>
            <a:ext cx="4475848" cy="3787041"/>
          </a:xfrm>
        </p:spPr>
        <p:txBody>
          <a:bodyPr>
            <a:normAutofit/>
          </a:bodyPr>
          <a:lstStyle/>
          <a:p>
            <a:pPr algn="l"/>
            <a:r>
              <a:rPr lang="en-GB"/>
              <a:t>Dashboard 2: Renewable Energy Focus</a:t>
            </a:r>
            <a:endParaRPr lang="en-PK"/>
          </a:p>
        </p:txBody>
      </p:sp>
      <p:sp>
        <p:nvSpPr>
          <p:cNvPr id="3" name="Subtitle 2">
            <a:extLst>
              <a:ext uri="{FF2B5EF4-FFF2-40B4-BE49-F238E27FC236}">
                <a16:creationId xmlns:a16="http://schemas.microsoft.com/office/drawing/2014/main" id="{A66D8893-399F-ED56-3F6E-2247A3B7F3F5}"/>
              </a:ext>
            </a:extLst>
          </p:cNvPr>
          <p:cNvSpPr>
            <a:spLocks noGrp="1"/>
          </p:cNvSpPr>
          <p:nvPr>
            <p:ph type="subTitle" idx="1"/>
          </p:nvPr>
        </p:nvSpPr>
        <p:spPr>
          <a:xfrm>
            <a:off x="7178595" y="5045529"/>
            <a:ext cx="4475848" cy="1322614"/>
          </a:xfrm>
        </p:spPr>
        <p:txBody>
          <a:bodyPr>
            <a:normAutofit/>
          </a:bodyPr>
          <a:lstStyle/>
          <a:p>
            <a:pPr algn="l"/>
            <a:r>
              <a:rPr lang="en-GB" sz="1700"/>
              <a:t>Focus on renewable energy sources, breaking down solar, wind, hydro, and other clean energy types. This dashboard emphasizes their contributions to the overall energy mix.</a:t>
            </a:r>
            <a:endParaRPr lang="en-PK" sz="1700"/>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0238D2A-B74F-1679-3736-149435F7CF40}"/>
              </a:ext>
            </a:extLst>
          </p:cNvPr>
          <p:cNvPicPr>
            <a:picLocks noChangeAspect="1"/>
          </p:cNvPicPr>
          <p:nvPr/>
        </p:nvPicPr>
        <p:blipFill>
          <a:blip r:embed="rId2"/>
          <a:stretch>
            <a:fillRect/>
          </a:stretch>
        </p:blipFill>
        <p:spPr>
          <a:xfrm>
            <a:off x="1006520" y="425052"/>
            <a:ext cx="5045529" cy="282549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B3B4106-DCA9-F9F3-E849-389C2EBEE27D}"/>
              </a:ext>
            </a:extLst>
          </p:cNvPr>
          <p:cNvPicPr>
            <a:picLocks noChangeAspect="1"/>
          </p:cNvPicPr>
          <p:nvPr/>
        </p:nvPicPr>
        <p:blipFill>
          <a:blip r:embed="rId3"/>
          <a:stretch>
            <a:fillRect/>
          </a:stretch>
        </p:blipFill>
        <p:spPr>
          <a:xfrm>
            <a:off x="1009538" y="3437313"/>
            <a:ext cx="5045529" cy="2825496"/>
          </a:xfrm>
          <a:prstGeom prst="rect">
            <a:avLst/>
          </a:prstGeom>
        </p:spPr>
      </p:pic>
      <p:sp>
        <p:nvSpPr>
          <p:cNvPr id="33" name="Rectangle 32">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49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12E41-5216-EB49-8EC3-CCA03954CAD9}"/>
              </a:ext>
            </a:extLst>
          </p:cNvPr>
          <p:cNvSpPr>
            <a:spLocks noGrp="1"/>
          </p:cNvSpPr>
          <p:nvPr>
            <p:ph type="ctrTitle"/>
          </p:nvPr>
        </p:nvSpPr>
        <p:spPr>
          <a:xfrm>
            <a:off x="1113810" y="1849544"/>
            <a:ext cx="4036334" cy="2387600"/>
          </a:xfrm>
        </p:spPr>
        <p:txBody>
          <a:bodyPr anchor="t">
            <a:normAutofit/>
          </a:bodyPr>
          <a:lstStyle/>
          <a:p>
            <a:pPr algn="l"/>
            <a:r>
              <a:rPr lang="en-GB" sz="5400" dirty="0"/>
              <a:t>Dashboard 3: Solar Power Predictions</a:t>
            </a:r>
            <a:endParaRPr lang="en-PK" sz="5400" dirty="0"/>
          </a:p>
        </p:txBody>
      </p:sp>
      <p:sp>
        <p:nvSpPr>
          <p:cNvPr id="3" name="Subtitle 2">
            <a:extLst>
              <a:ext uri="{FF2B5EF4-FFF2-40B4-BE49-F238E27FC236}">
                <a16:creationId xmlns:a16="http://schemas.microsoft.com/office/drawing/2014/main" id="{0C3059DE-6179-3D86-4626-D9B90F81294D}"/>
              </a:ext>
            </a:extLst>
          </p:cNvPr>
          <p:cNvSpPr>
            <a:spLocks noGrp="1"/>
          </p:cNvSpPr>
          <p:nvPr>
            <p:ph type="subTitle" idx="1"/>
          </p:nvPr>
        </p:nvSpPr>
        <p:spPr>
          <a:xfrm>
            <a:off x="1113809" y="4237144"/>
            <a:ext cx="4036333" cy="1709849"/>
          </a:xfrm>
        </p:spPr>
        <p:txBody>
          <a:bodyPr anchor="b">
            <a:normAutofit/>
          </a:bodyPr>
          <a:lstStyle/>
          <a:p>
            <a:pPr algn="l"/>
            <a:r>
              <a:rPr lang="en-GB" sz="1900" dirty="0"/>
              <a:t>Using a SARIMA predictive model, this dashboard shows the forecast of solar energy growth. It predicts solar power generation for the next 12 months and aligns with Pakistan’s clean energy goals.</a:t>
            </a:r>
            <a:endParaRPr lang="en-PK" sz="1900" dirty="0"/>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C8A1721-7A6A-0C97-50BA-7E3EC6F30EA3}"/>
              </a:ext>
            </a:extLst>
          </p:cNvPr>
          <p:cNvPicPr>
            <a:picLocks noChangeAspect="1"/>
          </p:cNvPicPr>
          <p:nvPr/>
        </p:nvPicPr>
        <p:blipFill>
          <a:blip r:embed="rId2"/>
          <a:stretch>
            <a:fillRect/>
          </a:stretch>
        </p:blipFill>
        <p:spPr>
          <a:xfrm>
            <a:off x="5800264" y="1781096"/>
            <a:ext cx="5813147" cy="3255361"/>
          </a:xfrm>
          <a:prstGeom prst="rect">
            <a:avLst/>
          </a:prstGeom>
        </p:spPr>
      </p:pic>
    </p:spTree>
    <p:extLst>
      <p:ext uri="{BB962C8B-B14F-4D97-AF65-F5344CB8AC3E}">
        <p14:creationId xmlns:p14="http://schemas.microsoft.com/office/powerpoint/2010/main" val="82620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CA437-F37F-DB94-2FED-B74138C8708D}"/>
              </a:ext>
            </a:extLst>
          </p:cNvPr>
          <p:cNvSpPr>
            <a:spLocks noGrp="1"/>
          </p:cNvSpPr>
          <p:nvPr>
            <p:ph type="ctrTitle"/>
          </p:nvPr>
        </p:nvSpPr>
        <p:spPr>
          <a:xfrm>
            <a:off x="1039520" y="2230867"/>
            <a:ext cx="4361394" cy="1506997"/>
          </a:xfrm>
        </p:spPr>
        <p:txBody>
          <a:bodyPr anchor="t">
            <a:noAutofit/>
          </a:bodyPr>
          <a:lstStyle/>
          <a:p>
            <a:pPr algn="l"/>
            <a:r>
              <a:rPr lang="en-GB" sz="5400" dirty="0"/>
              <a:t>Dashboard 4: CO2 Insights</a:t>
            </a:r>
            <a:endParaRPr lang="en-PK" sz="5400" dirty="0"/>
          </a:p>
        </p:txBody>
      </p:sp>
      <p:sp>
        <p:nvSpPr>
          <p:cNvPr id="3" name="Subtitle 2">
            <a:extLst>
              <a:ext uri="{FF2B5EF4-FFF2-40B4-BE49-F238E27FC236}">
                <a16:creationId xmlns:a16="http://schemas.microsoft.com/office/drawing/2014/main" id="{F353A093-EF5C-4D8B-D870-956FE0C7F99D}"/>
              </a:ext>
            </a:extLst>
          </p:cNvPr>
          <p:cNvSpPr>
            <a:spLocks noGrp="1"/>
          </p:cNvSpPr>
          <p:nvPr>
            <p:ph type="subTitle" idx="1"/>
          </p:nvPr>
        </p:nvSpPr>
        <p:spPr>
          <a:xfrm>
            <a:off x="1039520" y="4018777"/>
            <a:ext cx="4036333" cy="1709849"/>
          </a:xfrm>
        </p:spPr>
        <p:txBody>
          <a:bodyPr anchor="b">
            <a:normAutofit/>
          </a:bodyPr>
          <a:lstStyle/>
          <a:p>
            <a:pPr algn="l"/>
            <a:r>
              <a:rPr lang="en-GB" sz="1900" dirty="0"/>
              <a:t>CO2 emissions are plotted against renewable energy growth. The dashboard highlights how the shift to clean energy has contributed to a reduction in carbon emissions over time.</a:t>
            </a:r>
            <a:endParaRPr lang="en-PK" sz="1900" dirty="0"/>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D43B69-2DD4-3731-67CC-92574973F7F3}"/>
              </a:ext>
            </a:extLst>
          </p:cNvPr>
          <p:cNvPicPr>
            <a:picLocks noChangeAspect="1"/>
          </p:cNvPicPr>
          <p:nvPr/>
        </p:nvPicPr>
        <p:blipFill>
          <a:blip r:embed="rId2"/>
          <a:stretch>
            <a:fillRect/>
          </a:stretch>
        </p:blipFill>
        <p:spPr>
          <a:xfrm>
            <a:off x="5743382" y="1749242"/>
            <a:ext cx="5895948" cy="3301729"/>
          </a:xfrm>
          <a:prstGeom prst="rect">
            <a:avLst/>
          </a:prstGeom>
        </p:spPr>
      </p:pic>
    </p:spTree>
    <p:extLst>
      <p:ext uri="{BB962C8B-B14F-4D97-AF65-F5344CB8AC3E}">
        <p14:creationId xmlns:p14="http://schemas.microsoft.com/office/powerpoint/2010/main" val="2671363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TotalTime>
  <Words>631</Words>
  <Application>Microsoft Macintosh PowerPoint</Application>
  <PresentationFormat>Widescreen</PresentationFormat>
  <Paragraphs>40</Paragraphs>
  <Slides>15</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Accelerating Pakistan's Clean Energy Transformation</vt:lpstr>
      <vt:lpstr>Project Members</vt:lpstr>
      <vt:lpstr>Project Overview</vt:lpstr>
      <vt:lpstr>Methodology: Data Collection &amp; Analysis</vt:lpstr>
      <vt:lpstr>Methodology: SARIMA Model for Solar Predictions</vt:lpstr>
      <vt:lpstr>Dashboard 1: Overview Renewable vs. Non-Renewable Energy</vt:lpstr>
      <vt:lpstr>Dashboard 2: Renewable Energy Focus</vt:lpstr>
      <vt:lpstr>Dashboard 3: Solar Power Predictions</vt:lpstr>
      <vt:lpstr>Dashboard 4: CO2 Insights</vt:lpstr>
      <vt:lpstr>Findings: Growth of Renewable Energy</vt:lpstr>
      <vt:lpstr>Findings: CO2 Reductions &amp; Climate Impact</vt:lpstr>
      <vt:lpstr>Challenges and Limitations</vt:lpstr>
      <vt:lpstr>Conclusion: Towards a Greener Pakistan</vt:lpstr>
      <vt:lpstr>Future Implications &amp; Recommendations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E6276</dc:creator>
  <cp:lastModifiedBy>E6276</cp:lastModifiedBy>
  <cp:revision>3</cp:revision>
  <dcterms:created xsi:type="dcterms:W3CDTF">2024-10-12T19:25:55Z</dcterms:created>
  <dcterms:modified xsi:type="dcterms:W3CDTF">2024-10-13T07:01:25Z</dcterms:modified>
</cp:coreProperties>
</file>